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7" r:id="rId6"/>
    <p:sldId id="259" r:id="rId7"/>
    <p:sldId id="261" r:id="rId8"/>
    <p:sldId id="263" r:id="rId9"/>
    <p:sldId id="262" r:id="rId10"/>
    <p:sldId id="264" r:id="rId11"/>
    <p:sldId id="265" r:id="rId12"/>
    <p:sldId id="266" r:id="rId13"/>
    <p:sldId id="290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47D"/>
    <a:srgbClr val="4D6C89"/>
    <a:srgbClr val="5B9BD5"/>
    <a:srgbClr val="1C7A74"/>
    <a:srgbClr val="394824"/>
    <a:srgbClr val="4C8170"/>
    <a:srgbClr val="589FC0"/>
    <a:srgbClr val="4BA9B3"/>
    <a:srgbClr val="307B78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7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2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26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6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97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3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4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6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99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2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ABC46-4A53-459D-AEFE-0D843B15AFD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A0F5-2315-40BE-8844-0BFDFA5A9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2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1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9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microsoft.com/office/2007/relationships/hdphoto" Target="../media/hdphoto1.wdp"/><Relationship Id="rId7" Type="http://schemas.openxmlformats.org/officeDocument/2006/relationships/slide" Target="slide2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slide" Target="slide22.xml"/><Relationship Id="rId4" Type="http://schemas.openxmlformats.org/officeDocument/2006/relationships/slide" Target="slide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16.png"/><Relationship Id="rId7" Type="http://schemas.openxmlformats.org/officeDocument/2006/relationships/slide" Target="slide2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3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28.xml"/><Relationship Id="rId4" Type="http://schemas.openxmlformats.org/officeDocument/2006/relationships/slide" Target="slide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slide" Target="slide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3.xml"/><Relationship Id="rId4" Type="http://schemas.openxmlformats.org/officeDocument/2006/relationships/slide" Target="slide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learningapps.org/view10872330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openxmlformats.org/officeDocument/2006/relationships/hyperlink" Target="https://wordwall.net/ru/resource/6167610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openxmlformats.org/officeDocument/2006/relationships/hyperlink" Target="https://learningapps.org/view226288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stedu.ru/test/literatura/4-klass/test-po-skazke-andersena-rusalochka.html" TargetMode="External"/><Relationship Id="rId5" Type="http://schemas.openxmlformats.org/officeDocument/2006/relationships/slide" Target="slide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hyperlink" Target="https://resh.edu.ru/subject/lesson/4520/train/194706/" TargetMode="External"/><Relationship Id="rId4" Type="http://schemas.openxmlformats.org/officeDocument/2006/relationships/slide" Target="slid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hyperlink" Target="https://learningapps.org/view12690500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7108" t="7618" r="7371" b="28546"/>
          <a:stretch/>
        </p:blipFill>
        <p:spPr>
          <a:xfrm>
            <a:off x="3408412" y="1358145"/>
            <a:ext cx="4882115" cy="4719919"/>
          </a:xfrm>
          <a:prstGeom prst="rect">
            <a:avLst/>
          </a:prstGeom>
        </p:spPr>
      </p:pic>
      <p:sp>
        <p:nvSpPr>
          <p:cNvPr id="11" name="Блок-схема: ручное управление 10"/>
          <p:cNvSpPr/>
          <p:nvPr/>
        </p:nvSpPr>
        <p:spPr>
          <a:xfrm>
            <a:off x="3408413" y="1371599"/>
            <a:ext cx="4882114" cy="40341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/>
          <p:cNvSpPr/>
          <p:nvPr/>
        </p:nvSpPr>
        <p:spPr>
          <a:xfrm rot="10800000">
            <a:off x="3408411" y="5513301"/>
            <a:ext cx="4882115" cy="564762"/>
          </a:xfrm>
          <a:prstGeom prst="flowChartManualOperation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0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678" y="2047356"/>
            <a:ext cx="4450971" cy="2834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3" action="ppaction://hlinksldjump"/>
          </p:cNvPr>
          <p:cNvSpPr/>
          <p:nvPr/>
        </p:nvSpPr>
        <p:spPr>
          <a:xfrm>
            <a:off x="8066732" y="459533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704" y="2396979"/>
            <a:ext cx="1536913" cy="20271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7101151" y="4542330"/>
            <a:ext cx="373539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4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64872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52" y="1733556"/>
            <a:ext cx="3861957" cy="2529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93" y="1733556"/>
            <a:ext cx="4046660" cy="2529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5389418" y="4518818"/>
            <a:ext cx="1413164" cy="415637"/>
          </a:xfrm>
          <a:prstGeom prst="roundRect">
            <a:avLst/>
          </a:prstGeom>
          <a:solidFill>
            <a:srgbClr val="4BA9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6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1037664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500" r="11563"/>
          <a:stretch/>
        </p:blipFill>
        <p:spPr>
          <a:xfrm>
            <a:off x="8357432" y="2084285"/>
            <a:ext cx="3267636" cy="2420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881" y="1822072"/>
            <a:ext cx="2440897" cy="3213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668" y="2265876"/>
            <a:ext cx="1522874" cy="20572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9284668" y="4697600"/>
            <a:ext cx="1413164" cy="415637"/>
          </a:xfrm>
          <a:prstGeom prst="roundRect">
            <a:avLst/>
          </a:prstGeom>
          <a:solidFill>
            <a:srgbClr val="3948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2003579" y="4620282"/>
            <a:ext cx="504080" cy="415637"/>
          </a:xfrm>
          <a:prstGeom prst="roundRect">
            <a:avLst/>
          </a:prstGeom>
          <a:solidFill>
            <a:srgbClr val="4C81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7" action="ppaction://hlinksldjump"/>
          </p:cNvPr>
          <p:cNvSpPr/>
          <p:nvPr/>
        </p:nvSpPr>
        <p:spPr>
          <a:xfrm>
            <a:off x="6255866" y="4464302"/>
            <a:ext cx="992098" cy="416850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11161059" y="6037729"/>
            <a:ext cx="914400" cy="336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81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0" y="1371600"/>
            <a:ext cx="12191999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Куб 18"/>
          <p:cNvSpPr/>
          <p:nvPr/>
        </p:nvSpPr>
        <p:spPr>
          <a:xfrm>
            <a:off x="1237130" y="4085263"/>
            <a:ext cx="5432612" cy="191212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667" y1="7426" x2="30667" y2="7426"/>
                        <a14:foregroundMark x1="29444" y1="3135" x2="29444" y2="3135"/>
                        <a14:backgroundMark x1="35667" y1="825" x2="35667" y2="825"/>
                        <a14:backgroundMark x1="31333" y1="660" x2="31333" y2="660"/>
                        <a14:backgroundMark x1="26889" y1="3465" x2="26889" y2="3465"/>
                        <a14:backgroundMark x1="99000" y1="38614" x2="99000" y2="38614"/>
                        <a14:backgroundMark x1="99222" y1="41089" x2="99222" y2="41089"/>
                        <a14:backgroundMark x1="99333" y1="46535" x2="99333" y2="46535"/>
                        <a14:backgroundMark x1="99222" y1="53960" x2="99222" y2="53960"/>
                        <a14:backgroundMark x1="99333" y1="56271" x2="99333" y2="562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8594" y="3854525"/>
            <a:ext cx="865823" cy="58298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895" y="3264846"/>
            <a:ext cx="1032792" cy="10327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4" name="Цилиндр 23"/>
          <p:cNvSpPr/>
          <p:nvPr/>
        </p:nvSpPr>
        <p:spPr>
          <a:xfrm>
            <a:off x="8919154" y="4282094"/>
            <a:ext cx="1448527" cy="1715294"/>
          </a:xfrm>
          <a:prstGeom prst="can">
            <a:avLst/>
          </a:prstGeom>
          <a:solidFill>
            <a:srgbClr val="1C7A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rcRect l="26418" r="24170"/>
          <a:stretch/>
        </p:blipFill>
        <p:spPr>
          <a:xfrm>
            <a:off x="8287871" y="2101450"/>
            <a:ext cx="2514600" cy="3647167"/>
          </a:xfrm>
          <a:prstGeom prst="rect">
            <a:avLst/>
          </a:prstGeom>
        </p:spPr>
      </p:pic>
      <p:sp>
        <p:nvSpPr>
          <p:cNvPr id="28" name="Скругленный прямоугольник 27">
            <a:hlinkClick r:id="rId7" action="ppaction://hlinksldjump"/>
          </p:cNvPr>
          <p:cNvSpPr/>
          <p:nvPr/>
        </p:nvSpPr>
        <p:spPr>
          <a:xfrm>
            <a:off x="1955019" y="3312811"/>
            <a:ext cx="1108541" cy="362243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>
            <a:hlinkClick r:id="rId8" action="ppaction://hlinksldjump"/>
          </p:cNvPr>
          <p:cNvSpPr/>
          <p:nvPr/>
        </p:nvSpPr>
        <p:spPr>
          <a:xfrm>
            <a:off x="10652287" y="3774335"/>
            <a:ext cx="960002" cy="507759"/>
          </a:xfrm>
          <a:prstGeom prst="roundRect">
            <a:avLst/>
          </a:prstGeom>
          <a:solidFill>
            <a:srgbClr val="8784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>
            <a:hlinkClick r:id="" action="ppaction://hlinkshowjump?jump=nextslide"/>
          </p:cNvPr>
          <p:cNvSpPr/>
          <p:nvPr/>
        </p:nvSpPr>
        <p:spPr>
          <a:xfrm>
            <a:off x="10972800" y="6158753"/>
            <a:ext cx="968188" cy="336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>
            <a:hlinkClick r:id="" action="ppaction://hlinkshowjump?jump=previousslide"/>
          </p:cNvPr>
          <p:cNvSpPr/>
          <p:nvPr/>
        </p:nvSpPr>
        <p:spPr>
          <a:xfrm>
            <a:off x="161365" y="6158753"/>
            <a:ext cx="887506" cy="3361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" y="1371600"/>
            <a:ext cx="10419430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429" t="4917" r="15705" b="5389"/>
          <a:stretch/>
        </p:blipFill>
        <p:spPr>
          <a:xfrm>
            <a:off x="875511" y="2099964"/>
            <a:ext cx="2985248" cy="25549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92" y="1832139"/>
            <a:ext cx="2092802" cy="3090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7724082" y="4403296"/>
            <a:ext cx="1413164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1661553" y="4828313"/>
            <a:ext cx="1413164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227" y="2432198"/>
            <a:ext cx="2796874" cy="17032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Скругленный прямоугольник 13">
            <a:hlinkClick r:id="rId7" action="ppaction://hlinksldjump"/>
          </p:cNvPr>
          <p:cNvSpPr/>
          <p:nvPr/>
        </p:nvSpPr>
        <p:spPr>
          <a:xfrm>
            <a:off x="4674917" y="5055083"/>
            <a:ext cx="1543152" cy="18886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>
            <a:hlinkClick r:id="" action="ppaction://hlinkshowjump?jump=previousslide"/>
          </p:cNvPr>
          <p:cNvSpPr/>
          <p:nvPr/>
        </p:nvSpPr>
        <p:spPr>
          <a:xfrm>
            <a:off x="268941" y="5997388"/>
            <a:ext cx="793377" cy="3092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42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075" y="1891740"/>
            <a:ext cx="2229272" cy="3074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51" y="1891740"/>
            <a:ext cx="2039425" cy="30745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Цилиндр 11"/>
          <p:cNvSpPr/>
          <p:nvPr/>
        </p:nvSpPr>
        <p:spPr>
          <a:xfrm>
            <a:off x="5517049" y="4155141"/>
            <a:ext cx="1344700" cy="1715294"/>
          </a:xfrm>
          <a:prstGeom prst="can">
            <a:avLst/>
          </a:prstGeom>
          <a:solidFill>
            <a:srgbClr val="1C7A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59" b="89864" l="10000" r="90000"/>
                    </a14:imgEffect>
                  </a14:imgLayer>
                </a14:imgProps>
              </a:ext>
            </a:extLst>
          </a:blip>
          <a:srcRect l="28143" r="27516" b="14866"/>
          <a:stretch/>
        </p:blipFill>
        <p:spPr>
          <a:xfrm>
            <a:off x="5912716" y="3555615"/>
            <a:ext cx="553366" cy="782177"/>
          </a:xfrm>
          <a:prstGeom prst="rect">
            <a:avLst/>
          </a:prstGeom>
        </p:spPr>
      </p:pic>
      <p:sp>
        <p:nvSpPr>
          <p:cNvPr id="13" name="Цилиндр 12"/>
          <p:cNvSpPr/>
          <p:nvPr/>
        </p:nvSpPr>
        <p:spPr>
          <a:xfrm>
            <a:off x="5517049" y="2919213"/>
            <a:ext cx="1344700" cy="1573306"/>
          </a:xfrm>
          <a:prstGeom prst="can">
            <a:avLst/>
          </a:prstGeom>
          <a:solidFill>
            <a:schemeClr val="accent1">
              <a:lumMod val="25000"/>
              <a:lumOff val="75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6" action="ppaction://hlinksldjump"/>
          </p:cNvPr>
          <p:cNvSpPr/>
          <p:nvPr/>
        </p:nvSpPr>
        <p:spPr>
          <a:xfrm>
            <a:off x="5681979" y="4586652"/>
            <a:ext cx="1014840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7" action="ppaction://hlinksldjump"/>
          </p:cNvPr>
          <p:cNvSpPr/>
          <p:nvPr/>
        </p:nvSpPr>
        <p:spPr>
          <a:xfrm>
            <a:off x="7994158" y="5118998"/>
            <a:ext cx="1318010" cy="172685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2907628" y="5052524"/>
            <a:ext cx="1446165" cy="132949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7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1037664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601" y="2261783"/>
            <a:ext cx="2547730" cy="23677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986" y="2049813"/>
            <a:ext cx="2197449" cy="2746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6103140" y="4854977"/>
            <a:ext cx="1436652" cy="19721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5" action="ppaction://hlinksldjump"/>
          </p:cNvPr>
          <p:cNvSpPr/>
          <p:nvPr/>
        </p:nvSpPr>
        <p:spPr>
          <a:xfrm>
            <a:off x="2954692" y="4960428"/>
            <a:ext cx="1352037" cy="23012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3498" y="2014591"/>
            <a:ext cx="2146944" cy="2776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кругленный прямоугольник 12">
            <a:hlinkClick r:id="rId7" action="ppaction://hlinksldjump"/>
          </p:cNvPr>
          <p:cNvSpPr/>
          <p:nvPr/>
        </p:nvSpPr>
        <p:spPr>
          <a:xfrm>
            <a:off x="9268644" y="4940751"/>
            <a:ext cx="1436652" cy="19721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10788902" y="6024276"/>
            <a:ext cx="1060880" cy="2958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05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0" y="1385047"/>
            <a:ext cx="10419429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350" y="2213133"/>
            <a:ext cx="2457270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016" y="2213133"/>
            <a:ext cx="1747499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9514028" y="4460170"/>
            <a:ext cx="486177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034" y="2213133"/>
            <a:ext cx="2009921" cy="259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295835" y="6051176"/>
            <a:ext cx="912199" cy="3227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6096"/>
          <a:stretch/>
        </p:blipFill>
        <p:spPr>
          <a:xfrm>
            <a:off x="4845242" y="1756623"/>
            <a:ext cx="2501516" cy="34339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Скругленный прямоугольник 15">
            <a:hlinkClick r:id="rId3" action="ppaction://hlinksldjump"/>
          </p:cNvPr>
          <p:cNvSpPr/>
          <p:nvPr/>
        </p:nvSpPr>
        <p:spPr>
          <a:xfrm>
            <a:off x="7627270" y="4876392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7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61" y="1958501"/>
            <a:ext cx="2247900" cy="2914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608" y="2414539"/>
            <a:ext cx="3526391" cy="2042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9648506" y="4089116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1994894" y="4504753"/>
            <a:ext cx="548603" cy="415637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nex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162" y="2062503"/>
            <a:ext cx="1949893" cy="1769903"/>
          </a:xfrm>
          <a:prstGeom prst="rect">
            <a:avLst/>
          </a:prstGeom>
        </p:spPr>
      </p:pic>
      <p:pic>
        <p:nvPicPr>
          <p:cNvPr id="5" name="Рисунок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81" l="1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161" y="3083755"/>
            <a:ext cx="3283324" cy="21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0" y="-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5190556"/>
            <a:ext cx="12192000" cy="1667441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815357" y="1371600"/>
            <a:ext cx="8604073" cy="4128247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/>
          <p:cNvSpPr/>
          <p:nvPr/>
        </p:nvSpPr>
        <p:spPr>
          <a:xfrm rot="16200000">
            <a:off x="-2521321" y="2521320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rot="5400000">
            <a:off x="7855322" y="2521319"/>
            <a:ext cx="6858002" cy="1815353"/>
          </a:xfrm>
          <a:prstGeom prst="flowChartManualOperation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учное управление 11">
            <a:hlinkClick r:id="" action="ppaction://hlinkshowjump?jump=previousslide"/>
          </p:cNvPr>
          <p:cNvSpPr/>
          <p:nvPr/>
        </p:nvSpPr>
        <p:spPr>
          <a:xfrm rot="16200000">
            <a:off x="-1909194" y="3254399"/>
            <a:ext cx="5593977" cy="110223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380">
                <a:moveTo>
                  <a:pt x="0" y="0"/>
                </a:moveTo>
                <a:lnTo>
                  <a:pt x="10000" y="0"/>
                </a:lnTo>
                <a:lnTo>
                  <a:pt x="8745" y="9873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ручное управление 11">
            <a:hlinkClick r:id="" action="ppaction://hlinkshowjump?jump=firstslide"/>
          </p:cNvPr>
          <p:cNvSpPr/>
          <p:nvPr/>
        </p:nvSpPr>
        <p:spPr>
          <a:xfrm rot="5400000">
            <a:off x="8400347" y="3187294"/>
            <a:ext cx="5714807" cy="111561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000 w 10000"/>
              <a:gd name="connsiteY2" fmla="*/ 10000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47 w 10000"/>
              <a:gd name="connsiteY3" fmla="*/ 10380 h 10380"/>
              <a:gd name="connsiteX4" fmla="*/ 0 w 10000"/>
              <a:gd name="connsiteY4" fmla="*/ 0 h 10380"/>
              <a:gd name="connsiteX0" fmla="*/ 0 w 10000"/>
              <a:gd name="connsiteY0" fmla="*/ 0 h 10380"/>
              <a:gd name="connsiteX1" fmla="*/ 10000 w 10000"/>
              <a:gd name="connsiteY1" fmla="*/ 0 h 10380"/>
              <a:gd name="connsiteX2" fmla="*/ 8745 w 10000"/>
              <a:gd name="connsiteY2" fmla="*/ 9873 h 10380"/>
              <a:gd name="connsiteX3" fmla="*/ 1471 w 10000"/>
              <a:gd name="connsiteY3" fmla="*/ 10380 h 10380"/>
              <a:gd name="connsiteX4" fmla="*/ 0 w 10000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745 w 10216"/>
              <a:gd name="connsiteY2" fmla="*/ 987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380"/>
              <a:gd name="connsiteX1" fmla="*/ 10216 w 10216"/>
              <a:gd name="connsiteY1" fmla="*/ 0 h 10380"/>
              <a:gd name="connsiteX2" fmla="*/ 8841 w 10216"/>
              <a:gd name="connsiteY2" fmla="*/ 9493 h 10380"/>
              <a:gd name="connsiteX3" fmla="*/ 1471 w 10216"/>
              <a:gd name="connsiteY3" fmla="*/ 10380 h 10380"/>
              <a:gd name="connsiteX4" fmla="*/ 0 w 10216"/>
              <a:gd name="connsiteY4" fmla="*/ 0 h 10380"/>
              <a:gd name="connsiteX0" fmla="*/ 0 w 10216"/>
              <a:gd name="connsiteY0" fmla="*/ 0 h 10506"/>
              <a:gd name="connsiteX1" fmla="*/ 10216 w 10216"/>
              <a:gd name="connsiteY1" fmla="*/ 0 h 10506"/>
              <a:gd name="connsiteX2" fmla="*/ 8673 w 10216"/>
              <a:gd name="connsiteY2" fmla="*/ 10506 h 10506"/>
              <a:gd name="connsiteX3" fmla="*/ 1471 w 10216"/>
              <a:gd name="connsiteY3" fmla="*/ 10380 h 10506"/>
              <a:gd name="connsiteX4" fmla="*/ 0 w 10216"/>
              <a:gd name="connsiteY4" fmla="*/ 0 h 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" h="10506">
                <a:moveTo>
                  <a:pt x="0" y="0"/>
                </a:moveTo>
                <a:lnTo>
                  <a:pt x="10216" y="0"/>
                </a:lnTo>
                <a:lnTo>
                  <a:pt x="8673" y="10506"/>
                </a:lnTo>
                <a:lnTo>
                  <a:pt x="1471" y="10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98149" y="1838711"/>
            <a:ext cx="4638487" cy="1200329"/>
          </a:xfrm>
          <a:prstGeom prst="rect">
            <a:avLst/>
          </a:prstGeom>
          <a:solidFill>
            <a:srgbClr val="87847D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музей Ганса Христиана Андерсена «Русалочка»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5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95" y="1021569"/>
            <a:ext cx="3750804" cy="48148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77510" y="1021569"/>
            <a:ext cx="5670101" cy="270843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Ханс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Андерсен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(1805–1875) — датский писатель, автор сказок для детей, которые учат справедливости и добру. 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Андерсена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«Принцесса на горошине», «Пятеро из одного стручка», «Новое платье короля», «Гадкий утёнок», «Дикие лебеди», «Дети года»,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«Русалочка»,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Дюймовочка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«Огниво», «Снежная королева».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1801485" y="5806386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8750" y1="23125" x2="40625" y2="43750"/>
                        <a14:foregroundMark x1="66250" y1="35000" x2="79375" y2="56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5988" y="5836430"/>
            <a:ext cx="766482" cy="76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17" y="1198928"/>
            <a:ext cx="5611015" cy="35735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677091" y="5163630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91978" y="1631468"/>
            <a:ext cx="5136776" cy="270843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«Русалочка»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сказка датского писателя Ганса Христиана Андерсена. Впервые опубликована 7 апреля 1837 года.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мысль сказки Андерсена «Русалочка»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истинная любовь и самоотверженность требуют больших жертв и зачастую сопряжены с болью и страданиями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005" y="5119101"/>
            <a:ext cx="76206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52" y="2602337"/>
            <a:ext cx="4839284" cy="3169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69" y="2602337"/>
            <a:ext cx="5050353" cy="3156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>
            <a:off x="5637774" y="611643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9769" y="872387"/>
            <a:ext cx="10258867" cy="129266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Подводное королевство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начинается с описания подводных глубин, каждое слово написанное Андерсеном заставляет погрузиться в тихую морскую пучину. </a:t>
            </a:r>
          </a:p>
        </p:txBody>
      </p:sp>
    </p:spTree>
    <p:extLst>
      <p:ext uri="{BB962C8B-B14F-4D97-AF65-F5344CB8AC3E}">
        <p14:creationId xmlns:p14="http://schemas.microsoft.com/office/powerpoint/2010/main" val="4717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-9413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956" y="583712"/>
            <a:ext cx="4128249" cy="5435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7885652" y="6226634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99322" y="583712"/>
            <a:ext cx="4630182" cy="184665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 совершеннолетия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подводном царстве существует традиция, по которой каждая русалка достигшая 15 лет может подняться на поверхность моря. </a:t>
            </a:r>
          </a:p>
        </p:txBody>
      </p:sp>
    </p:spTree>
    <p:extLst>
      <p:ext uri="{BB962C8B-B14F-4D97-AF65-F5344CB8AC3E}">
        <p14:creationId xmlns:p14="http://schemas.microsoft.com/office/powerpoint/2010/main" val="236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349" y="1257347"/>
            <a:ext cx="2983521" cy="40305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157034" y="756366"/>
            <a:ext cx="6355801" cy="215443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вантах и реях сидели матросы, с палубы доносились звуки музыки и песен; когда же совсем стемнело, корабль осветили сотни разноцветных фонариков, — казалось, что в воздухе замелькали флаги всех наций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484681" y="5436971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1563"/>
          <a:stretch/>
        </p:blipFill>
        <p:spPr>
          <a:xfrm>
            <a:off x="894314" y="1506061"/>
            <a:ext cx="4665475" cy="3455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92353" y="1956739"/>
            <a:ext cx="5567082" cy="25545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море погода быстро меняется, неудивительно, как быстро налетели тучи и пошел дождь.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красавицы русалки шторм это игра, качаться на волнах приносило ей удовольствие, но не для обычных людей.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русалочка поняла опасность, единственное что ее интересовало спасение любимого принца. 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725623" y="527126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667" y1="7426" x2="30667" y2="7426"/>
                        <a14:foregroundMark x1="29444" y1="3135" x2="29444" y2="3135"/>
                        <a14:backgroundMark x1="35667" y1="825" x2="35667" y2="825"/>
                        <a14:backgroundMark x1="31333" y1="660" x2="31333" y2="660"/>
                        <a14:backgroundMark x1="26889" y1="3465" x2="26889" y2="3465"/>
                        <a14:backgroundMark x1="99000" y1="38614" x2="99000" y2="38614"/>
                        <a14:backgroundMark x1="99222" y1="41089" x2="99222" y2="41089"/>
                        <a14:backgroundMark x1="99333" y1="46535" x2="99333" y2="46535"/>
                        <a14:backgroundMark x1="99222" y1="53960" x2="99222" y2="53960"/>
                        <a14:backgroundMark x1="99333" y1="56271" x2="99333" y2="562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819" y="3505329"/>
            <a:ext cx="2055902" cy="13843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11" y="538352"/>
            <a:ext cx="2382918" cy="23829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1187979" y="5645789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83345" y="538352"/>
            <a:ext cx="6304539" cy="29238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Море обладает несметными богатствами, каждый минерал, каждое растение и живое существо можно использовать.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подводном царстве использовали как украшения морских лилий, жемчуг, а отличительной особенностью царской семьи были устрицы, которые прикреплялись за русалочий хвост. </a:t>
            </a:r>
          </a:p>
        </p:txBody>
      </p:sp>
      <p:pic>
        <p:nvPicPr>
          <p:cNvPr id="8" name="Рисунок 7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163" y="5473694"/>
            <a:ext cx="76206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rcRect l="26418" r="24170"/>
          <a:stretch/>
        </p:blipFill>
        <p:spPr>
          <a:xfrm>
            <a:off x="7113494" y="702054"/>
            <a:ext cx="3971365" cy="5760054"/>
          </a:xfrm>
          <a:prstGeom prst="rect">
            <a:avLst/>
          </a:prstGeom>
        </p:spPr>
      </p:pic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10738611" y="623608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87719" y="1197620"/>
            <a:ext cx="5538057" cy="4462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Ну вот, вырастили и тебя! — сказала ей бабушка, вдовствующая королева. — Поди сюда, надо и тебя принарядить, как других сестёр.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она надела русалочке на голову венец из белых жемчужных лилий, каждый их лепесток был сделан из половинки жемчужины; потом приказала восьмерым устрицам прицепиться к её хвосту, — это было знаком отличия её сана.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Мне больно! — проговорила русалочка.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Ради красоты стоит потерпеть! — изрекла старуха.»</a:t>
            </a:r>
          </a:p>
        </p:txBody>
      </p:sp>
    </p:spTree>
    <p:extLst>
      <p:ext uri="{BB962C8B-B14F-4D97-AF65-F5344CB8AC3E}">
        <p14:creationId xmlns:p14="http://schemas.microsoft.com/office/powerpoint/2010/main" val="4390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429" t="4917" r="15705" b="5389"/>
          <a:stretch/>
        </p:blipFill>
        <p:spPr>
          <a:xfrm>
            <a:off x="916582" y="1532963"/>
            <a:ext cx="4163635" cy="35634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496971" y="5362226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67080" y="2212871"/>
            <a:ext cx="5538057" cy="178510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затуманила глаза русалочки, она желала встереться с принцем вновь.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«Она всегда была тихой и задумчивой, а теперь стала ещё задумчивее. Сёстры спрашивали её, что она видела на море, но она молчала.»</a:t>
            </a:r>
          </a:p>
        </p:txBody>
      </p:sp>
    </p:spTree>
    <p:extLst>
      <p:ext uri="{BB962C8B-B14F-4D97-AF65-F5344CB8AC3E}">
        <p14:creationId xmlns:p14="http://schemas.microsoft.com/office/powerpoint/2010/main" val="41265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174" y="573754"/>
            <a:ext cx="3765967" cy="5561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220769" y="1997839"/>
            <a:ext cx="4805637" cy="28623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не подвластна разуму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заметить, как любовь затуманивает глаза и разум можно проследить за садом русалочки.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она следила за ним, ухаживала, вырывала плющи, но после встречи с принцем сад стал заброшен, она больше за ним не следила. 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3122159" y="5223124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151" y="1437115"/>
            <a:ext cx="6406273" cy="39013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6819" y="2767280"/>
            <a:ext cx="4406513" cy="132343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«Дворец был из светло-жёлтого блестящего камня, с большими мраморными лестницами; одна из них спускалась прямо к морю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7921859" y="5653668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0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2701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493245"/>
            <a:ext cx="4261243" cy="5876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379659" y="6472583"/>
            <a:ext cx="876472" cy="28299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26999" y="2693037"/>
            <a:ext cx="6486519" cy="14773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Решившись на безрассудный поступок ради любви к принцу русалочка бросается к ведьме, которая по слухам может сделать из нее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36028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59" b="89864" l="10000" r="90000"/>
                    </a14:imgEffect>
                  </a14:imgLayer>
                </a14:imgProps>
              </a:ext>
            </a:extLst>
          </a:blip>
          <a:srcRect l="28143" r="27516" b="14866"/>
          <a:stretch/>
        </p:blipFill>
        <p:spPr>
          <a:xfrm>
            <a:off x="1399684" y="1357233"/>
            <a:ext cx="2595167" cy="36682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50481" y="949225"/>
            <a:ext cx="6486519" cy="28315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приготовлю тебе питьё, а ты возьмёшь его, подплывёшь с ним к берегу ещё до восхода солнца, сядешь там и выпьешь всё до капли. Тогда твой хвост раздвоится и превратится в две очаровательные, как скажут люди, ножки, но тебе будет так больно, как будто тебя пронзят насквозь острым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мечом.»</a:t>
            </a:r>
          </a:p>
          <a:p>
            <a:pPr algn="just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своя плата, ничего в жизни не бывает бесплатно. </a:t>
            </a: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1503871" y="5434022"/>
            <a:ext cx="968263" cy="453242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9241" y="5276561"/>
            <a:ext cx="76206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30" y="584256"/>
            <a:ext cx="3765176" cy="56761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1406" y="756661"/>
            <a:ext cx="6486519" cy="30162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Безрассудство любви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«— Кроме того, ты должна заплатить мне за помощь! — сказала ведьма. — А я возьму недёшево. Здесь, на дне морском, ни у кого нет голоса красивее твоего, и им ты надеешься обворожить принца, — но ты должна отдать свой голос мне. За свой драгоценный напиток я возьму самое лучшее, что у тебя есть: я ведь должна приправить этот напиток своей собственной кровью, для того чтобы он стал острый, как лезвие меча!»</a:t>
            </a: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8853682" y="6417705"/>
            <a:ext cx="876472" cy="28299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444" y="516848"/>
            <a:ext cx="4729427" cy="5911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23010" y="5916706"/>
            <a:ext cx="516578" cy="511925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53012" y="1913107"/>
            <a:ext cx="5506847" cy="25545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 то, что она хотела, она познакомилась с принцем.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«Принц спросил, кто она такая и как сюда попала, но она только грустно и кротко смотрела на него своими тёмно-голубыми глазами — говорить она не могла.» 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стала 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найденышем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Рисунок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5402" y="5278744"/>
            <a:ext cx="76206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15" y="1025609"/>
            <a:ext cx="4517498" cy="41983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451336" y="546989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32327" y="1025609"/>
            <a:ext cx="6138859" cy="455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конца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«Однажды ночью из воды выплыли рука об руку её сёстры и запели печальную песню. Она кивнула им, а они, узнав её, рассказали, как огорчила она их всех. С тех пор они навещали её каждую ночь, а однажды она увидела вдали даже свою старую бабушку, которая уже много, много лет не выплывала на поверхность, и самого морского царя с короной на голове. Они простирали к ней руки, но не смели подплывать к земле так близко, как её сёстры.»</a:t>
            </a:r>
          </a:p>
          <a:p>
            <a:pPr algn="just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шло своим чередом, но времени становилось мало. </a:t>
            </a:r>
          </a:p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 надумал жениться. </a:t>
            </a:r>
          </a:p>
        </p:txBody>
      </p:sp>
    </p:spTree>
    <p:extLst>
      <p:ext uri="{BB962C8B-B14F-4D97-AF65-F5344CB8AC3E}">
        <p14:creationId xmlns:p14="http://schemas.microsoft.com/office/powerpoint/2010/main" val="411231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623" y="589202"/>
            <a:ext cx="4310018" cy="557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861204" y="6298265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0552" y="589202"/>
            <a:ext cx="6486519" cy="56323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конца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«Ты любишь меня больше всех на свете, правда?» — казалось, спрашивали глаза русалочки в то время, как принц обнимал её и целовал в прекрасный лоб.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Да, ты мне дороже всех! — говорил принц. — У тебя самое доброе сердце на свете, ты предана мне, как никто, и ты похожа на молодую девушку, которую я видел раз и, верно, больше не увижу. Однажды я плыл на корабле, а корабль разбился, и волны выбросили меня на берег вблизи дивного храма, в котором молодые девушки служат Богу. Младшая из них нашла меня на берегу и спасла мне жизнь. Я видел её всего два раза, но лишь её одну в целом мире мог бы я полюбить! Однако ты похожа на неё и почти вытеснила из моего сердца её образ. Она принадлежит святому храму, и вот моя счастливая звезда послала мне тебя; никогда я не расстанусь с тобой.»</a:t>
            </a:r>
          </a:p>
        </p:txBody>
      </p:sp>
    </p:spTree>
    <p:extLst>
      <p:ext uri="{BB962C8B-B14F-4D97-AF65-F5344CB8AC3E}">
        <p14:creationId xmlns:p14="http://schemas.microsoft.com/office/powerpoint/2010/main" val="1141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769" y="447378"/>
            <a:ext cx="4134008" cy="61484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556" y="1555374"/>
            <a:ext cx="4765533" cy="5040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>
            <a:off x="11054960" y="6171872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56555" y="447378"/>
            <a:ext cx="4765534" cy="110799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Кульминация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он, или ты — кто-нибудь из вас должен умереть до восхода солнца!»</a:t>
            </a:r>
          </a:p>
        </p:txBody>
      </p:sp>
    </p:spTree>
    <p:extLst>
      <p:ext uri="{BB962C8B-B14F-4D97-AF65-F5344CB8AC3E}">
        <p14:creationId xmlns:p14="http://schemas.microsoft.com/office/powerpoint/2010/main" val="13983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096"/>
          <a:stretch/>
        </p:blipFill>
        <p:spPr>
          <a:xfrm>
            <a:off x="555630" y="331234"/>
            <a:ext cx="4527358" cy="62148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5279104" y="6104965"/>
            <a:ext cx="359514" cy="441156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4234" y="331234"/>
            <a:ext cx="6486519" cy="46166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«Приподняв пурпуровую полу шатра, русалочка увидела, что головка прелестной новобрачной покоится на груди принца. Русалочка наклонилась, поцеловала его в прекрасный лоб и посмотрела на небо: там разгоралась утренняя заря. Потом она взглянула на острый нож и опять устремила взор на принца, а тот в это время произнёс во сне имя своей молодой жены: значит, она одна была у него в мыслях! И нож дрогнул в руках русалочки. Но промелькнуло ещё мгновение, и она бросила нож в волны, которые покраснели в том месте, где он упал. Ещё раз посмотрела она на принца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полуугасшим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взором, бросилась с корабля в море и почувствовала, как тело её расплывается пеной.»</a:t>
            </a:r>
          </a:p>
        </p:txBody>
      </p:sp>
    </p:spTree>
    <p:extLst>
      <p:ext uri="{BB962C8B-B14F-4D97-AF65-F5344CB8AC3E}">
        <p14:creationId xmlns:p14="http://schemas.microsoft.com/office/powerpoint/2010/main" val="31777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31" y="514350"/>
            <a:ext cx="4494904" cy="58281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576155" y="6494929"/>
            <a:ext cx="960421" cy="271530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29429" y="514350"/>
            <a:ext cx="6058177" cy="30162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</a:p>
          <a:p>
            <a:pPr algn="just"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корабле в это время всё опять пришло в движение, и русалочка увидела, как ищут её новобрачные. Печально смотрели они на волнующуюся морскую пену, словно зная, что русалочка бросилась в волны. Невидимо поцеловала русалочка новобрачную в лоб, улыбнулась принцу и вместе с другими дочерьми воздуха поднялась к розовым облакам, плававшим в небе.»</a:t>
            </a:r>
          </a:p>
        </p:txBody>
      </p:sp>
    </p:spTree>
    <p:extLst>
      <p:ext uri="{BB962C8B-B14F-4D97-AF65-F5344CB8AC3E}">
        <p14:creationId xmlns:p14="http://schemas.microsoft.com/office/powerpoint/2010/main" val="21406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334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3428998" y="5695923"/>
            <a:ext cx="1002856" cy="423971"/>
          </a:xfrm>
          <a:prstGeom prst="roundRect">
            <a:avLst/>
          </a:prstGeom>
          <a:solidFill>
            <a:srgbClr val="589F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16906" y="1366896"/>
            <a:ext cx="4256288" cy="412420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 призраков звучал как музыка, но музыка столь возвышенная, что люди не могли бы её расслышать, как не могли бы увидеть и этих беспечных существ. У них не было крыльев, но они плавали в воздухе, невесомые и прозрачные. И вот русалочка почувствовала, что и сама становится похожей на них и всё больше и больше отделяется от морской пены.</a:t>
            </a:r>
          </a:p>
          <a:p>
            <a:pPr algn="just">
              <a:spcAft>
                <a:spcPts val="1200"/>
              </a:spcAft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—- Куда я иду? — спросила она, поднимаясь в воздух; и голос её прозвучал так дивно и одухотворённо, что земная музыка не смогла бы передать этих звуков.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02" y="1476209"/>
            <a:ext cx="6743449" cy="39055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538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1300</Words>
  <Application>Microsoft Office PowerPoint</Application>
  <PresentationFormat>Широкоэкранный</PresentationFormat>
  <Paragraphs>53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28</cp:revision>
  <dcterms:created xsi:type="dcterms:W3CDTF">2025-03-31T12:22:26Z</dcterms:created>
  <dcterms:modified xsi:type="dcterms:W3CDTF">2025-04-07T17:11:16Z</dcterms:modified>
</cp:coreProperties>
</file>